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jpg" ContentType="image/jpeg"/>
  <Default Extension="emf" ContentType="image/x-emf"/>
  <Default Extension="mpg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264" r:id="rId3"/>
    <p:sldId id="276" r:id="rId4"/>
    <p:sldId id="285" r:id="rId5"/>
    <p:sldId id="324" r:id="rId6"/>
    <p:sldId id="325" r:id="rId7"/>
    <p:sldId id="299" r:id="rId8"/>
    <p:sldId id="326" r:id="rId9"/>
    <p:sldId id="286" r:id="rId10"/>
    <p:sldId id="300" r:id="rId11"/>
    <p:sldId id="288" r:id="rId12"/>
    <p:sldId id="333" r:id="rId13"/>
    <p:sldId id="335" r:id="rId14"/>
    <p:sldId id="287" r:id="rId15"/>
    <p:sldId id="289" r:id="rId16"/>
    <p:sldId id="290" r:id="rId17"/>
    <p:sldId id="291" r:id="rId18"/>
    <p:sldId id="319" r:id="rId19"/>
    <p:sldId id="320" r:id="rId20"/>
    <p:sldId id="307" r:id="rId21"/>
    <p:sldId id="308" r:id="rId22"/>
    <p:sldId id="337" r:id="rId23"/>
    <p:sldId id="336" r:id="rId24"/>
    <p:sldId id="338" r:id="rId25"/>
    <p:sldId id="339" r:id="rId26"/>
    <p:sldId id="318" r:id="rId27"/>
    <p:sldId id="311" r:id="rId28"/>
    <p:sldId id="310" r:id="rId29"/>
    <p:sldId id="309" r:id="rId30"/>
    <p:sldId id="303" r:id="rId31"/>
    <p:sldId id="292" r:id="rId32"/>
    <p:sldId id="304" r:id="rId33"/>
    <p:sldId id="306" r:id="rId34"/>
    <p:sldId id="294" r:id="rId35"/>
    <p:sldId id="295" r:id="rId36"/>
    <p:sldId id="296" r:id="rId37"/>
    <p:sldId id="297" r:id="rId38"/>
    <p:sldId id="298" r:id="rId39"/>
    <p:sldId id="312" r:id="rId40"/>
    <p:sldId id="305" r:id="rId41"/>
    <p:sldId id="313" r:id="rId42"/>
    <p:sldId id="314" r:id="rId43"/>
    <p:sldId id="315" r:id="rId44"/>
    <p:sldId id="316" r:id="rId45"/>
    <p:sldId id="317" r:id="rId46"/>
    <p:sldId id="321" r:id="rId47"/>
    <p:sldId id="322" r:id="rId48"/>
    <p:sldId id="323" r:id="rId49"/>
    <p:sldId id="301" r:id="rId50"/>
    <p:sldId id="302" r:id="rId51"/>
    <p:sldId id="284" r:id="rId52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95586" autoAdjust="0"/>
  </p:normalViewPr>
  <p:slideViewPr>
    <p:cSldViewPr showGuides="1">
      <p:cViewPr varScale="1">
        <p:scale>
          <a:sx n="119" d="100"/>
          <a:sy n="119" d="100"/>
        </p:scale>
        <p:origin x="-120" y="-2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8/3/14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8/3/14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9.jpeg"/><Relationship Id="rId5" Type="http://schemas.openxmlformats.org/officeDocument/2006/relationships/image" Target="../media/image18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Relationship Id="rId3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Relationship Id="rId3" Type="http://schemas.openxmlformats.org/officeDocument/2006/relationships/audio" Target="../media/audio1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Clínica de pronunciación: </a:t>
            </a:r>
            <a:r>
              <a:rPr lang="es-ES_tradnl" smtClean="0"/>
              <a:t/>
            </a:r>
            <a:br>
              <a:rPr lang="es-ES_tradnl" smtClean="0"/>
            </a:br>
            <a:r>
              <a:rPr lang="es-ES_tradnl" smtClean="0"/>
              <a:t>Sesi</a:t>
            </a:r>
            <a:r>
              <a:rPr lang="es-ES_tradnl" smtClean="0"/>
              <a:t>ón </a:t>
            </a:r>
            <a:r>
              <a:rPr lang="es-ES_tradnl" smtClean="0"/>
              <a:t>1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4572000" cy="1037167"/>
          </a:xfrm>
        </p:spPr>
        <p:txBody>
          <a:bodyPr>
            <a:normAutofit/>
          </a:bodyPr>
          <a:lstStyle/>
          <a:p>
            <a:r>
              <a:rPr lang="es-ES_tradnl" dirty="0" smtClean="0"/>
              <a:t>Dirigida por:</a:t>
            </a:r>
          </a:p>
          <a:p>
            <a:r>
              <a:rPr lang="es-ES_tradnl" dirty="0" smtClean="0"/>
              <a:t>Joseph Casillas y Alicia Lorenzo</a:t>
            </a:r>
          </a:p>
          <a:p>
            <a:r>
              <a:rPr lang="es-ES_tradnl" dirty="0" err="1" smtClean="0"/>
              <a:t>Middlebury</a:t>
            </a:r>
            <a:r>
              <a:rPr lang="es-ES_tradnl" dirty="0" smtClean="0"/>
              <a:t> </a:t>
            </a:r>
            <a:r>
              <a:rPr lang="es-ES_tradnl" dirty="0" err="1" smtClean="0"/>
              <a:t>College</a:t>
            </a:r>
            <a:r>
              <a:rPr lang="es-ES_tradnl" dirty="0" smtClean="0"/>
              <a:t> - 2014</a:t>
            </a:r>
            <a:endParaRPr lang="es-ES_tradnl" dirty="0"/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 smtClean="0"/>
          </a:p>
          <a:p>
            <a:pPr algn="r"/>
            <a:r>
              <a:rPr lang="es-ES_tradnl" dirty="0" smtClean="0"/>
              <a:t>Lunes: 5:45-6:30</a:t>
            </a:r>
          </a:p>
          <a:p>
            <a:pPr algn="r"/>
            <a:r>
              <a:rPr lang="es-ES_tradnl" dirty="0" smtClean="0"/>
              <a:t>Miércoles: 5:45-6:30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280" y="0"/>
            <a:ext cx="56388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0520" y="2639080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s-ES_tradnl" sz="1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español</a:t>
            </a:r>
            <a:endParaRPr lang="es-ES_tradnl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1485900"/>
            <a:ext cx="3488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/>
              <a:t>Progreso</a:t>
            </a:r>
          </a:p>
          <a:p>
            <a:pPr algn="ctr"/>
            <a:r>
              <a:rPr lang="es-ES_tradnl" sz="6000" dirty="0" smtClean="0"/>
              <a:t>Individual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36155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8"/>
          <a:stretch/>
        </p:blipFill>
        <p:spPr>
          <a:xfrm>
            <a:off x="2286000" y="876300"/>
            <a:ext cx="4207212" cy="3068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162300"/>
            <a:ext cx="9144000" cy="167353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¿</a:t>
            </a:r>
            <a:r>
              <a:rPr lang="en-US" sz="3600" dirty="0" err="1">
                <a:solidFill>
                  <a:srgbClr val="B3B3B3"/>
                </a:solidFill>
                <a:latin typeface="Arial Black"/>
                <a:cs typeface="Arial Black"/>
              </a:rPr>
              <a:t>Tienes</a:t>
            </a:r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  <a:r>
              <a:rPr lang="en-US" sz="3600" dirty="0" err="1">
                <a:solidFill>
                  <a:srgbClr val="B3B3B3"/>
                </a:solidFill>
                <a:latin typeface="Arial Black"/>
                <a:cs typeface="Arial Black"/>
              </a:rPr>
              <a:t>tú</a:t>
            </a:r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 err="1">
                <a:solidFill>
                  <a:srgbClr val="B3B3B3"/>
                </a:solidFill>
                <a:latin typeface="Arial Black"/>
                <a:cs typeface="Arial Black"/>
              </a:rPr>
              <a:t>acento</a:t>
            </a:r>
            <a:r>
              <a:rPr lang="en-US" sz="6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B3B3B3"/>
                </a:solidFill>
                <a:latin typeface="Arial Black"/>
                <a:cs typeface="Arial Black"/>
              </a:rPr>
              <a:t>extranjero</a:t>
            </a:r>
            <a:r>
              <a:rPr lang="en-US" sz="6600" dirty="0">
                <a:solidFill>
                  <a:srgbClr val="B3B3B3"/>
                </a:solidFill>
                <a:latin typeface="Arial Black"/>
                <a:cs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709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8"/>
          <a:stretch/>
        </p:blipFill>
        <p:spPr>
          <a:xfrm>
            <a:off x="2286000" y="876300"/>
            <a:ext cx="4207212" cy="3068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162300"/>
            <a:ext cx="9144000" cy="167353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¿</a:t>
            </a:r>
            <a:r>
              <a:rPr lang="en-US" sz="3600" dirty="0" err="1">
                <a:solidFill>
                  <a:srgbClr val="B3B3B3"/>
                </a:solidFill>
                <a:latin typeface="Arial Black"/>
                <a:cs typeface="Arial Black"/>
              </a:rPr>
              <a:t>Tienes</a:t>
            </a:r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  <a:r>
              <a:rPr lang="en-US" sz="3600" dirty="0" err="1">
                <a:solidFill>
                  <a:srgbClr val="B3B3B3"/>
                </a:solidFill>
                <a:latin typeface="Arial Black"/>
                <a:cs typeface="Arial Black"/>
              </a:rPr>
              <a:t>tú</a:t>
            </a:r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 err="1">
                <a:solidFill>
                  <a:srgbClr val="B3B3B3"/>
                </a:solidFill>
                <a:latin typeface="Arial Black"/>
                <a:cs typeface="Arial Black"/>
              </a:rPr>
              <a:t>acento</a:t>
            </a:r>
            <a:r>
              <a:rPr lang="en-US" sz="6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B3B3B3"/>
                </a:solidFill>
                <a:latin typeface="Arial Black"/>
                <a:cs typeface="Arial Black"/>
              </a:rPr>
              <a:t>extranjero</a:t>
            </a:r>
            <a:r>
              <a:rPr lang="en-US" sz="6600" dirty="0">
                <a:solidFill>
                  <a:srgbClr val="B3B3B3"/>
                </a:solidFill>
                <a:latin typeface="Arial Black"/>
                <a:cs typeface="Arial Black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"/>
            <a:ext cx="9144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41712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4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293012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859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1</a:t>
            </a:r>
          </a:p>
        </p:txBody>
      </p:sp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0"/>
            <a:ext cx="5688211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130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LA SCHWA</a:t>
            </a:r>
            <a:endParaRPr lang="es-ES_tradnl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17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  ¿Qué es una </a:t>
            </a:r>
            <a:r>
              <a:rPr lang="es-ES_tradnl" sz="6600" dirty="0" err="1" smtClean="0"/>
              <a:t>schwa</a:t>
            </a:r>
            <a:r>
              <a:rPr lang="es-ES_tradnl" sz="6600" dirty="0" smtClean="0"/>
              <a:t>?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844105"/>
            <a:ext cx="5791200" cy="138499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srgbClr val="2C00FB"/>
                </a:solidFill>
                <a:latin typeface="Arial Black" charset="0"/>
              </a:rPr>
              <a:t>= </a:t>
            </a:r>
            <a:r>
              <a:rPr lang="en-US" sz="3400" dirty="0" err="1" smtClean="0">
                <a:solidFill>
                  <a:srgbClr val="2C00FB"/>
                </a:solidFill>
                <a:latin typeface="Arial Black" charset="0"/>
              </a:rPr>
              <a:t>sonido</a:t>
            </a:r>
            <a:endParaRPr lang="en-US" sz="3400" dirty="0">
              <a:solidFill>
                <a:srgbClr val="2C00FB"/>
              </a:solidFill>
              <a:latin typeface="Arial Black" charset="0"/>
            </a:endParaRPr>
          </a:p>
          <a:p>
            <a:pPr algn="ctr"/>
            <a:r>
              <a:rPr lang="en-US" sz="5000" dirty="0" smtClean="0">
                <a:solidFill>
                  <a:srgbClr val="FF0000"/>
                </a:solidFill>
                <a:latin typeface="Arial Black" charset="0"/>
              </a:rPr>
              <a:t>INACENTUADO</a:t>
            </a: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smtClean="0"/>
              <a:t>  ¿Qué es una schwa?</a:t>
            </a:r>
            <a:endParaRPr lang="es-ES_tradnl" sz="6600"/>
          </a:p>
        </p:txBody>
      </p:sp>
      <p:sp>
        <p:nvSpPr>
          <p:cNvPr id="3" name="TextBox 2"/>
          <p:cNvSpPr txBox="1"/>
          <p:nvPr/>
        </p:nvSpPr>
        <p:spPr>
          <a:xfrm>
            <a:off x="304800" y="2688729"/>
            <a:ext cx="5410200" cy="169277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_tradnl" sz="2600" dirty="0" smtClean="0">
                <a:solidFill>
                  <a:srgbClr val="2C00FB"/>
                </a:solidFill>
                <a:latin typeface="Arial Black" charset="0"/>
              </a:rPr>
              <a:t>Es el sonido más común del inglés</a:t>
            </a:r>
          </a:p>
          <a:p>
            <a:pPr marL="457200" indent="-457200">
              <a:buFont typeface="Arial"/>
              <a:buChar char="•"/>
            </a:pPr>
            <a:r>
              <a:rPr lang="es-ES_tradnl" sz="2600" dirty="0" smtClean="0">
                <a:solidFill>
                  <a:srgbClr val="2C00FB"/>
                </a:solidFill>
                <a:latin typeface="Arial Black" charset="0"/>
              </a:rPr>
              <a:t>Existe en la gran mayoría de las palabras</a:t>
            </a:r>
            <a:endParaRPr lang="es-ES_tradnl" sz="2600" dirty="0">
              <a:solidFill>
                <a:srgbClr val="FF0000"/>
              </a:solidFill>
            </a:endParaRP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9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743039"/>
            <a:ext cx="83820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s-ES_tradnl" sz="5500" dirty="0"/>
              <a:t>an</a:t>
            </a:r>
            <a:r>
              <a:rPr lang="es-ES_tradnl" sz="5500" b="1" dirty="0">
                <a:solidFill>
                  <a:srgbClr val="FF0000"/>
                </a:solidFill>
              </a:rPr>
              <a:t>i</a:t>
            </a:r>
            <a:r>
              <a:rPr lang="es-ES_tradnl" sz="5500" dirty="0"/>
              <a:t>mal, </a:t>
            </a:r>
            <a:r>
              <a:rPr lang="es-ES_tradnl" sz="5500" dirty="0" err="1"/>
              <a:t>fam</a:t>
            </a:r>
            <a:r>
              <a:rPr lang="es-ES_tradnl" sz="5500" b="1" dirty="0" err="1">
                <a:solidFill>
                  <a:srgbClr val="FF0000"/>
                </a:solidFill>
              </a:rPr>
              <a:t>i</a:t>
            </a:r>
            <a:r>
              <a:rPr lang="es-ES_tradnl" sz="5500" dirty="0" err="1"/>
              <a:t>ly</a:t>
            </a:r>
            <a:endParaRPr lang="es-ES_tradnl" sz="5500" dirty="0"/>
          </a:p>
          <a:p>
            <a:pPr marL="685800" indent="-685800">
              <a:buFont typeface="Arial"/>
              <a:buChar char="•"/>
            </a:pPr>
            <a:r>
              <a:rPr lang="es-ES_tradnl" sz="5500" dirty="0" err="1"/>
              <a:t>th</a:t>
            </a:r>
            <a:r>
              <a:rPr lang="es-ES_tradnl" sz="5500" b="1" dirty="0" err="1">
                <a:solidFill>
                  <a:srgbClr val="FF0000"/>
                </a:solidFill>
              </a:rPr>
              <a:t>e</a:t>
            </a:r>
            <a:r>
              <a:rPr lang="es-ES_tradnl" sz="5500" dirty="0"/>
              <a:t>, op</a:t>
            </a:r>
            <a:r>
              <a:rPr lang="es-ES_tradnl" sz="5500" b="1" dirty="0">
                <a:solidFill>
                  <a:srgbClr val="FF0000"/>
                </a:solidFill>
              </a:rPr>
              <a:t>e</a:t>
            </a:r>
            <a:r>
              <a:rPr lang="es-ES_tradnl" sz="5500" dirty="0"/>
              <a:t>n, </a:t>
            </a:r>
            <a:r>
              <a:rPr lang="es-ES_tradnl" sz="5500" dirty="0" err="1"/>
              <a:t>trav</a:t>
            </a:r>
            <a:r>
              <a:rPr lang="es-ES_tradnl" sz="5500" b="1" dirty="0" err="1">
                <a:solidFill>
                  <a:srgbClr val="FF0000"/>
                </a:solidFill>
              </a:rPr>
              <a:t>e</a:t>
            </a:r>
            <a:r>
              <a:rPr lang="es-ES_tradnl" sz="5500" dirty="0" err="1"/>
              <a:t>l</a:t>
            </a:r>
            <a:r>
              <a:rPr lang="es-ES_tradnl" sz="5500" dirty="0"/>
              <a:t>, </a:t>
            </a:r>
            <a:r>
              <a:rPr lang="es-ES_tradnl" sz="5500" dirty="0" err="1"/>
              <a:t>it</a:t>
            </a:r>
            <a:r>
              <a:rPr lang="es-ES_tradnl" sz="5500" b="1" dirty="0" err="1">
                <a:solidFill>
                  <a:srgbClr val="FF0000"/>
                </a:solidFill>
              </a:rPr>
              <a:t>e</a:t>
            </a:r>
            <a:r>
              <a:rPr lang="es-ES_tradnl" sz="5500" dirty="0" err="1"/>
              <a:t>m</a:t>
            </a:r>
            <a:endParaRPr lang="es-ES_tradnl" sz="5500" dirty="0"/>
          </a:p>
          <a:p>
            <a:pPr marL="685800" indent="-685800">
              <a:buFont typeface="Arial"/>
              <a:buChar char="•"/>
            </a:pPr>
            <a:r>
              <a:rPr lang="es-ES_tradnl" sz="5500" dirty="0" smtClean="0">
                <a:solidFill>
                  <a:srgbClr val="000000"/>
                </a:solidFill>
              </a:rPr>
              <a:t>b</a:t>
            </a:r>
            <a:r>
              <a:rPr lang="es-ES_tradnl" sz="5500" b="1" dirty="0" smtClean="0">
                <a:solidFill>
                  <a:srgbClr val="FF0000"/>
                </a:solidFill>
              </a:rPr>
              <a:t>a</a:t>
            </a:r>
            <a:r>
              <a:rPr lang="es-ES_tradnl" sz="5500" dirty="0" smtClean="0">
                <a:solidFill>
                  <a:srgbClr val="000000"/>
                </a:solidFill>
              </a:rPr>
              <a:t>nan</a:t>
            </a:r>
            <a:r>
              <a:rPr lang="es-ES_tradnl" sz="5500" b="1" dirty="0" smtClean="0">
                <a:solidFill>
                  <a:srgbClr val="FF0000"/>
                </a:solidFill>
              </a:rPr>
              <a:t>a</a:t>
            </a:r>
            <a:r>
              <a:rPr lang="es-ES_tradnl" sz="5500" dirty="0">
                <a:solidFill>
                  <a:srgbClr val="000000"/>
                </a:solidFill>
              </a:rPr>
              <a:t>, </a:t>
            </a:r>
            <a:r>
              <a:rPr lang="es-ES_tradnl" sz="5500" b="1" dirty="0" err="1" smtClean="0">
                <a:solidFill>
                  <a:srgbClr val="FF0000"/>
                </a:solidFill>
              </a:rPr>
              <a:t>a</a:t>
            </a:r>
            <a:r>
              <a:rPr lang="es-ES_tradnl" sz="5500" dirty="0" err="1" smtClean="0">
                <a:solidFill>
                  <a:srgbClr val="000000"/>
                </a:solidFill>
              </a:rPr>
              <a:t>bout</a:t>
            </a:r>
            <a:r>
              <a:rPr lang="es-ES_tradnl" sz="5500" dirty="0" smtClean="0">
                <a:solidFill>
                  <a:srgbClr val="000000"/>
                </a:solidFill>
              </a:rPr>
              <a:t>, </a:t>
            </a:r>
            <a:r>
              <a:rPr lang="es-ES_tradnl" sz="5500" dirty="0" err="1" smtClean="0">
                <a:solidFill>
                  <a:srgbClr val="000000"/>
                </a:solidFill>
              </a:rPr>
              <a:t>w</a:t>
            </a:r>
            <a:r>
              <a:rPr lang="es-ES_tradnl" sz="5500" b="1" dirty="0" err="1" smtClean="0">
                <a:solidFill>
                  <a:srgbClr val="FF0000"/>
                </a:solidFill>
              </a:rPr>
              <a:t>a</a:t>
            </a:r>
            <a:r>
              <a:rPr lang="es-ES_tradnl" sz="5500" dirty="0" err="1" smtClean="0">
                <a:solidFill>
                  <a:srgbClr val="000000"/>
                </a:solidFill>
              </a:rPr>
              <a:t>s</a:t>
            </a:r>
            <a:endParaRPr lang="es-ES_tradnl" sz="5500" dirty="0">
              <a:solidFill>
                <a:srgbClr val="000000"/>
              </a:solidFill>
            </a:endParaRPr>
          </a:p>
          <a:p>
            <a:pPr marL="685800" indent="-685800">
              <a:buFont typeface="Arial"/>
              <a:buChar char="•"/>
            </a:pPr>
            <a:r>
              <a:rPr lang="es-ES_tradnl" sz="5500" dirty="0" err="1"/>
              <a:t>ab</a:t>
            </a:r>
            <a:r>
              <a:rPr lang="es-ES_tradnl" sz="5500" b="1" dirty="0" err="1">
                <a:solidFill>
                  <a:srgbClr val="FF0000"/>
                </a:solidFill>
              </a:rPr>
              <a:t>o</a:t>
            </a:r>
            <a:r>
              <a:rPr lang="es-ES_tradnl" sz="5500" dirty="0" err="1"/>
              <a:t>ve</a:t>
            </a:r>
            <a:r>
              <a:rPr lang="es-ES_tradnl" sz="5500" dirty="0"/>
              <a:t>, </a:t>
            </a:r>
            <a:r>
              <a:rPr lang="es-ES_tradnl" sz="5500" dirty="0" err="1"/>
              <a:t>gall</a:t>
            </a:r>
            <a:r>
              <a:rPr lang="es-ES_tradnl" sz="5500" b="1" dirty="0" err="1">
                <a:solidFill>
                  <a:srgbClr val="FF0000"/>
                </a:solidFill>
              </a:rPr>
              <a:t>o</a:t>
            </a:r>
            <a:r>
              <a:rPr lang="es-ES_tradnl" sz="5500" dirty="0" err="1"/>
              <a:t>n</a:t>
            </a:r>
            <a:r>
              <a:rPr lang="es-ES_tradnl" sz="5500" dirty="0"/>
              <a:t>, </a:t>
            </a:r>
            <a:r>
              <a:rPr lang="es-ES_tradnl" sz="5500" dirty="0" err="1" smtClean="0"/>
              <a:t>din</a:t>
            </a:r>
            <a:r>
              <a:rPr lang="es-ES_tradnl" sz="5500" b="1" dirty="0" err="1" smtClean="0">
                <a:solidFill>
                  <a:srgbClr val="FF0000"/>
                </a:solidFill>
              </a:rPr>
              <a:t>o</a:t>
            </a:r>
            <a:r>
              <a:rPr lang="es-ES_tradnl" sz="5500" dirty="0" err="1" smtClean="0"/>
              <a:t>saur</a:t>
            </a:r>
            <a:endParaRPr lang="es-ES_tradnl" sz="5500" dirty="0"/>
          </a:p>
          <a:p>
            <a:pPr marL="685800" indent="-685800">
              <a:buFont typeface="Arial"/>
              <a:buChar char="•"/>
            </a:pPr>
            <a:r>
              <a:rPr lang="es-ES_tradnl" sz="5500" dirty="0"/>
              <a:t>partic</a:t>
            </a:r>
            <a:r>
              <a:rPr lang="es-ES_tradnl" sz="5500" b="1" dirty="0">
                <a:solidFill>
                  <a:srgbClr val="FF0000"/>
                </a:solidFill>
              </a:rPr>
              <a:t>u</a:t>
            </a:r>
            <a:r>
              <a:rPr lang="es-ES_tradnl" sz="5500" dirty="0"/>
              <a:t>lar</a:t>
            </a:r>
          </a:p>
        </p:txBody>
      </p:sp>
    </p:spTree>
    <p:extLst>
      <p:ext uri="{BB962C8B-B14F-4D97-AF65-F5344CB8AC3E}">
        <p14:creationId xmlns:p14="http://schemas.microsoft.com/office/powerpoint/2010/main" val="14551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>
                    <a:lumMod val="85000"/>
                  </a:schemeClr>
                </a:solidFill>
              </a:rPr>
              <a:t>¿Qué es una </a:t>
            </a:r>
            <a:r>
              <a:rPr lang="es-ES_tradnl" sz="6600" dirty="0" err="1" smtClean="0">
                <a:solidFill>
                  <a:schemeClr val="bg1">
                    <a:lumMod val="85000"/>
                  </a:schemeClr>
                </a:solidFill>
              </a:rPr>
              <a:t>schwa</a:t>
            </a:r>
            <a:r>
              <a:rPr lang="es-ES_tradnl" sz="6600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es-ES_tradnl" sz="6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080" y="2212340"/>
            <a:ext cx="914908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8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 book</a:t>
            </a:r>
            <a:endParaRPr lang="en-US" sz="6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61979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3500"/>
            <a:ext cx="9144000" cy="1163836"/>
          </a:xfrm>
        </p:spPr>
        <p:txBody>
          <a:bodyPr/>
          <a:lstStyle/>
          <a:p>
            <a:pPr algn="ctr"/>
            <a: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  <a:b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</a:br>
            <a: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238250"/>
            <a:ext cx="9144000" cy="990782"/>
          </a:xfrm>
          <a:prstGeom prst="rect">
            <a:avLst/>
          </a:prstGeom>
        </p:spPr>
        <p:txBody>
          <a:bodyPr wrap="square" lIns="82040" tIns="41020" rIns="82040" bIns="41020">
            <a:spAutoFit/>
          </a:bodyPr>
          <a:lstStyle/>
          <a:p>
            <a:pPr algn="ctr"/>
            <a:r>
              <a:rPr lang="es-ES_tradnl" sz="5900" dirty="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pic>
        <p:nvPicPr>
          <p:cNvPr id="5" name="Picture 4" descr="2014-07-06 21.39.5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73"/>
          <a:stretch/>
        </p:blipFill>
        <p:spPr>
          <a:xfrm>
            <a:off x="2800350" y="2552700"/>
            <a:ext cx="3600450" cy="27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D9D9D9"/>
                </a:solidFill>
              </a:rPr>
              <a:t>¿Qué es una </a:t>
            </a:r>
            <a:r>
              <a:rPr lang="es-ES_tradnl" sz="6600" dirty="0" err="1" smtClean="0">
                <a:solidFill>
                  <a:srgbClr val="D9D9D9"/>
                </a:solidFill>
              </a:rPr>
              <a:t>schwa</a:t>
            </a:r>
            <a:r>
              <a:rPr lang="es-ES_tradnl" sz="6600" dirty="0" smtClean="0">
                <a:solidFill>
                  <a:srgbClr val="D9D9D9"/>
                </a:solidFill>
              </a:rPr>
              <a:t>?</a:t>
            </a:r>
            <a:endParaRPr lang="es-ES_tradnl" sz="6600" dirty="0">
              <a:solidFill>
                <a:srgbClr val="D9D9D9"/>
              </a:solidFill>
            </a:endParaRP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0" y="2218670"/>
            <a:ext cx="91440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Arial Black" charset="0"/>
              </a:rPr>
              <a:t>the </a:t>
            </a:r>
            <a:r>
              <a:rPr lang="en-US" sz="8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book</a:t>
            </a:r>
            <a:endParaRPr lang="en-US" sz="6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1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1" name="24-Point Star 10"/>
          <p:cNvSpPr/>
          <p:nvPr/>
        </p:nvSpPr>
        <p:spPr bwMode="auto">
          <a:xfrm>
            <a:off x="1600200" y="76200"/>
            <a:ext cx="5791200" cy="19431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 Black"/>
                <a:cs typeface="Arial Black"/>
              </a:rPr>
              <a:t>¿</a:t>
            </a:r>
            <a:r>
              <a:rPr lang="en-US" sz="2400" dirty="0" err="1">
                <a:latin typeface="Arial Black"/>
                <a:cs typeface="Arial Black"/>
              </a:rPr>
              <a:t>Dónde</a:t>
            </a:r>
            <a:r>
              <a:rPr lang="en-US" sz="2400" dirty="0">
                <a:latin typeface="Arial Black"/>
                <a:cs typeface="Arial Black"/>
              </a:rPr>
              <a:t> </a:t>
            </a:r>
            <a:r>
              <a:rPr lang="en-US" sz="2400" dirty="0" err="1">
                <a:latin typeface="Arial Black"/>
                <a:cs typeface="Arial Black"/>
              </a:rPr>
              <a:t>está</a:t>
            </a:r>
            <a:r>
              <a:rPr lang="en-US" sz="2400" dirty="0">
                <a:latin typeface="Arial Black"/>
                <a:cs typeface="Arial Black"/>
              </a:rPr>
              <a:t> la schwa?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203135"/>
            <a:ext cx="91440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eleven</a:t>
            </a:r>
            <a:endParaRPr lang="en-US" sz="6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4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1" name="24-Point Star 10"/>
          <p:cNvSpPr/>
          <p:nvPr/>
        </p:nvSpPr>
        <p:spPr bwMode="auto">
          <a:xfrm>
            <a:off x="1600200" y="76200"/>
            <a:ext cx="5791200" cy="19431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 Black"/>
                <a:cs typeface="Arial Black"/>
              </a:rPr>
              <a:t>¿</a:t>
            </a:r>
            <a:r>
              <a:rPr lang="en-US" sz="2400" dirty="0" err="1">
                <a:latin typeface="Arial Black"/>
                <a:cs typeface="Arial Black"/>
              </a:rPr>
              <a:t>Dónde</a:t>
            </a:r>
            <a:r>
              <a:rPr lang="en-US" sz="2400" dirty="0">
                <a:latin typeface="Arial Black"/>
                <a:cs typeface="Arial Black"/>
              </a:rPr>
              <a:t> </a:t>
            </a:r>
            <a:r>
              <a:rPr lang="en-US" sz="2400" dirty="0" err="1">
                <a:latin typeface="Arial Black"/>
                <a:cs typeface="Arial Black"/>
              </a:rPr>
              <a:t>está</a:t>
            </a:r>
            <a:r>
              <a:rPr lang="en-US" sz="2400" dirty="0">
                <a:latin typeface="Arial Black"/>
                <a:cs typeface="Arial Black"/>
              </a:rPr>
              <a:t> la schwa?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212338"/>
            <a:ext cx="91440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lev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n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1" name="24-Point Star 10"/>
          <p:cNvSpPr/>
          <p:nvPr/>
        </p:nvSpPr>
        <p:spPr bwMode="auto">
          <a:xfrm>
            <a:off x="1600200" y="76200"/>
            <a:ext cx="5791200" cy="19431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 Black"/>
                <a:cs typeface="Arial Black"/>
              </a:rPr>
              <a:t>¿</a:t>
            </a:r>
            <a:r>
              <a:rPr lang="en-US" sz="2400" dirty="0" err="1">
                <a:latin typeface="Arial Black"/>
                <a:cs typeface="Arial Black"/>
              </a:rPr>
              <a:t>Dónde</a:t>
            </a:r>
            <a:r>
              <a:rPr lang="en-US" sz="2400" dirty="0">
                <a:latin typeface="Arial Black"/>
                <a:cs typeface="Arial Black"/>
              </a:rPr>
              <a:t> </a:t>
            </a:r>
            <a:r>
              <a:rPr lang="en-US" sz="2400" dirty="0" err="1">
                <a:latin typeface="Arial Black"/>
                <a:cs typeface="Arial Black"/>
              </a:rPr>
              <a:t>está</a:t>
            </a:r>
            <a:r>
              <a:rPr lang="en-US" sz="2400" dirty="0">
                <a:latin typeface="Arial Black"/>
                <a:cs typeface="Arial Black"/>
              </a:rPr>
              <a:t> la schwa?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220291"/>
            <a:ext cx="91440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history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0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1" name="24-Point Star 10"/>
          <p:cNvSpPr/>
          <p:nvPr/>
        </p:nvSpPr>
        <p:spPr bwMode="auto">
          <a:xfrm>
            <a:off x="1600200" y="76200"/>
            <a:ext cx="5791200" cy="19431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 Black"/>
                <a:cs typeface="Arial Black"/>
              </a:rPr>
              <a:t>¿</a:t>
            </a:r>
            <a:r>
              <a:rPr lang="en-US" sz="2400" dirty="0" err="1">
                <a:latin typeface="Arial Black"/>
                <a:cs typeface="Arial Black"/>
              </a:rPr>
              <a:t>Dónde</a:t>
            </a:r>
            <a:r>
              <a:rPr lang="en-US" sz="2400" dirty="0">
                <a:latin typeface="Arial Black"/>
                <a:cs typeface="Arial Black"/>
              </a:rPr>
              <a:t> </a:t>
            </a:r>
            <a:r>
              <a:rPr lang="en-US" sz="2400" dirty="0" err="1">
                <a:latin typeface="Arial Black"/>
                <a:cs typeface="Arial Black"/>
              </a:rPr>
              <a:t>está</a:t>
            </a:r>
            <a:r>
              <a:rPr lang="en-US" sz="2400" dirty="0">
                <a:latin typeface="Arial Black"/>
                <a:cs typeface="Arial Black"/>
              </a:rPr>
              <a:t> la schwa?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221541"/>
            <a:ext cx="91440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h</a:t>
            </a:r>
            <a:r>
              <a:rPr lang="en-US" sz="8800" u="sng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i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st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o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ry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9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¿Cómo suena la </a:t>
            </a:r>
            <a:r>
              <a:rPr lang="es-ES_tradnl" sz="6600" dirty="0" err="1" smtClean="0"/>
              <a:t>schwa</a:t>
            </a:r>
            <a:r>
              <a:rPr lang="es-ES_tradnl" sz="6600" dirty="0" smtClean="0"/>
              <a:t>?</a:t>
            </a:r>
            <a:endParaRPr lang="es-ES_tradnl" sz="6600" dirty="0"/>
          </a:p>
        </p:txBody>
      </p:sp>
      <p:pic>
        <p:nvPicPr>
          <p:cNvPr id="3" name="Mid-central_vowel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24765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5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hwa_hom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723900"/>
            <a:ext cx="4003040" cy="4043070"/>
          </a:xfrm>
          <a:prstGeom prst="rect">
            <a:avLst/>
          </a:prstGeom>
        </p:spPr>
      </p:pic>
      <p:pic>
        <p:nvPicPr>
          <p:cNvPr id="2" name="schwa_homer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1400" y="43815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_beav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71500"/>
            <a:ext cx="4648200" cy="4667172"/>
          </a:xfrm>
          <a:prstGeom prst="rect">
            <a:avLst/>
          </a:prstGeom>
        </p:spPr>
      </p:pic>
      <p:pic>
        <p:nvPicPr>
          <p:cNvPr id="3" name="schwa_butthea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1400" y="42545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42007" y="18669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 dirty="0">
                <a:latin typeface="Arial Black" charset="0"/>
              </a:rPr>
              <a:t>nit</a:t>
            </a:r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4" name="Down Arrow 3"/>
          <p:cNvSpPr/>
          <p:nvPr/>
        </p:nvSpPr>
        <p:spPr bwMode="auto">
          <a:xfrm rot="3329215">
            <a:off x="5718586" y="995868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7" y="4953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inglés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8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 rot="4261629">
            <a:off x="3723692" y="-1308017"/>
            <a:ext cx="838200" cy="5615367"/>
          </a:xfrm>
          <a:prstGeom prst="downArrow">
            <a:avLst>
              <a:gd name="adj1" fmla="val 50000"/>
              <a:gd name="adj2" fmla="val 86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Las vocales</a:t>
            </a:r>
            <a:endParaRPr lang="es-ES_tradnl" sz="6600" dirty="0"/>
          </a:p>
        </p:txBody>
      </p:sp>
      <p:pic>
        <p:nvPicPr>
          <p:cNvPr id="3" name="Picture 2" descr="vowel_spa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714500"/>
            <a:ext cx="5156200" cy="35179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4592320" y="3030220"/>
            <a:ext cx="827999" cy="791397"/>
          </a:xfrm>
          <a:prstGeom prst="donut">
            <a:avLst>
              <a:gd name="adj" fmla="val 9314"/>
            </a:avLst>
          </a:prstGeom>
          <a:solidFill>
            <a:srgbClr val="FF0000"/>
          </a:solidFill>
          <a:ln>
            <a:solidFill>
              <a:srgbClr val="BBE0E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9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8100"/>
            <a:ext cx="9144000" cy="259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 smtClean="0"/>
              <a:t>¡Saluda a tu vecino!</a:t>
            </a:r>
            <a:endParaRPr lang="es-ES_tradnl" sz="6600" dirty="0"/>
          </a:p>
        </p:txBody>
      </p:sp>
      <p:pic>
        <p:nvPicPr>
          <p:cNvPr id="3" name="Picture 2" descr="vecin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52700"/>
            <a:ext cx="5689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Las vocales del español</a:t>
            </a:r>
            <a:endParaRPr lang="es-ES_tradnl" sz="6600" dirty="0"/>
          </a:p>
        </p:txBody>
      </p:sp>
      <p:pic>
        <p:nvPicPr>
          <p:cNvPr id="4" name="Picture 3" descr="voca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0700"/>
            <a:ext cx="5067300" cy="3441700"/>
          </a:xfrm>
          <a:prstGeom prst="rect">
            <a:avLst/>
          </a:prstGeom>
        </p:spPr>
      </p:pic>
      <p:pic>
        <p:nvPicPr>
          <p:cNvPr id="5" name="Picture 4" descr="hap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68703"/>
            <a:ext cx="2819400" cy="3022397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982001" y="3030220"/>
            <a:ext cx="827999" cy="791397"/>
          </a:xfrm>
          <a:prstGeom prst="donut">
            <a:avLst>
              <a:gd name="adj" fmla="val 9314"/>
            </a:avLst>
          </a:prstGeom>
          <a:solidFill>
            <a:srgbClr val="FF0000"/>
          </a:solidFill>
          <a:ln>
            <a:solidFill>
              <a:srgbClr val="BBE0E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4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Las vocales del español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213908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4000" dirty="0" smtClean="0"/>
              <a:t>Son cortas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4000" dirty="0" smtClean="0"/>
              <a:t>Requieren MUCHA tensión.</a:t>
            </a:r>
          </a:p>
        </p:txBody>
      </p:sp>
      <p:pic>
        <p:nvPicPr>
          <p:cNvPr id="7" name="Picture 6" descr="tension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42524"/>
            <a:ext cx="1871980" cy="22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¿Tensión?</a:t>
            </a:r>
            <a:endParaRPr lang="es-ES_tradnl" sz="6600" dirty="0"/>
          </a:p>
        </p:txBody>
      </p:sp>
      <p:pic>
        <p:nvPicPr>
          <p:cNvPr id="3" name="Picture 2" descr="tensio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85" y="0"/>
            <a:ext cx="4291615" cy="5715000"/>
          </a:xfrm>
          <a:prstGeom prst="rect">
            <a:avLst/>
          </a:prstGeom>
        </p:spPr>
      </p:pic>
      <p:pic>
        <p:nvPicPr>
          <p:cNvPr id="4" name="Picture 3" descr="tens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66900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819" y="2552700"/>
            <a:ext cx="966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[i]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4" name="Picture 3" descr="vocal_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16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[e]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1976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[a]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550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[o]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35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[u]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66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054153"/>
              </p:ext>
            </p:extLst>
          </p:nvPr>
        </p:nvGraphicFramePr>
        <p:xfrm>
          <a:off x="1447800" y="1282701"/>
          <a:ext cx="6096000" cy="3936999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1312333">
                <a:tc>
                  <a:txBody>
                    <a:bodyPr/>
                    <a:lstStyle/>
                    <a:p>
                      <a:r>
                        <a:rPr lang="es-ES_tradnl" sz="6000" dirty="0" smtClean="0"/>
                        <a:t>[i]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6000" dirty="0" smtClean="0"/>
                        <a:t>[u]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2333"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[e]</a:t>
                      </a:r>
                      <a:endParaRPr lang="es-ES_tradnl" sz="6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[o]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2333"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[a]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019301"/>
            <a:ext cx="1562100" cy="15621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3810000" y="2171701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429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¡Hay que EVITAR la SCHWA!</a:t>
            </a:r>
            <a:endParaRPr lang="es-ES_tradnl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3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789"/>
            <a:ext cx="5049265" cy="572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344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3422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8200" y="-7618"/>
            <a:ext cx="2652713" cy="5723994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fam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mus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tin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mir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chup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>
                <a:latin typeface="Arial Black" charset="0"/>
              </a:rPr>
              <a:t>Mayr</a:t>
            </a:r>
            <a:r>
              <a:rPr lang="en-US" sz="4400" dirty="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562600" y="-4443"/>
            <a:ext cx="2667000" cy="5723994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mis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bes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dig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tuy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  <a:r>
              <a:rPr lang="en-US" sz="4400" dirty="0" err="1">
                <a:latin typeface="Arial Black" charset="0"/>
              </a:rPr>
              <a:t>habl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Mál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 err="1">
                <a:latin typeface="Arial Black" charset="0"/>
              </a:rPr>
              <a:t>g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solidFill>
                <a:srgbClr val="ED181E"/>
              </a:solidFill>
              <a:latin typeface="Arial Black" charset="0"/>
            </a:endParaRPr>
          </a:p>
        </p:txBody>
      </p:sp>
      <p:pic>
        <p:nvPicPr>
          <p:cNvPr id="4" name="Picture 3" descr="tensio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20" y="309880"/>
            <a:ext cx="1981200" cy="1981200"/>
          </a:xfrm>
          <a:prstGeom prst="rect">
            <a:avLst/>
          </a:prstGeom>
        </p:spPr>
      </p:pic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5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52487" y="-7615"/>
            <a:ext cx="2652713" cy="57239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síl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públ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 dirty="0" err="1">
                <a:latin typeface="Arial Black" charset="0"/>
              </a:rPr>
              <a:t>plico</a:t>
            </a:r>
            <a:r>
              <a:rPr lang="en-US" sz="40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tercer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recto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c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 dirty="0">
                <a:latin typeface="Arial Black" charset="0"/>
              </a:rPr>
              <a:t>mid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62600" y="-1900"/>
            <a:ext cx="2590800" cy="5723988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torc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 dirty="0" err="1">
                <a:latin typeface="Arial Black" charset="0"/>
              </a:rPr>
              <a:t>scrib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méd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ncero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lágr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m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stillo</a:t>
            </a:r>
            <a:endParaRPr lang="en-US" sz="4000" dirty="0">
              <a:latin typeface="Arial Black" charset="0"/>
            </a:endParaRPr>
          </a:p>
        </p:txBody>
      </p:sp>
      <p:pic>
        <p:nvPicPr>
          <p:cNvPr id="9" name="Picture 8" descr="tension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38150"/>
            <a:ext cx="1143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52800" y="19372"/>
            <a:ext cx="5791200" cy="5687988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d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v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 dirty="0" err="1">
                <a:latin typeface="Arial Black" charset="0"/>
              </a:rPr>
              <a:t>rtido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f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ntást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últim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ment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 dirty="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repúbl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Marí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</p:txBody>
      </p:sp>
      <p:pic>
        <p:nvPicPr>
          <p:cNvPr id="5" name="Picture 4" descr="schw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2247900" cy="22479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980440" y="22479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5486400" y="0"/>
            <a:ext cx="3657600" cy="5724000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_tradnl" sz="2400" dirty="0" smtClean="0">
                <a:latin typeface="Arial Black" charset="0"/>
              </a:rPr>
              <a:t>El gran reto (</a:t>
            </a:r>
            <a:r>
              <a:rPr lang="es-ES_tradnl" altLang="ja-JP" sz="2400" dirty="0" smtClean="0">
                <a:latin typeface="Arial"/>
              </a:rPr>
              <a:t>“</a:t>
            </a:r>
            <a:r>
              <a:rPr lang="es-ES_tradnl" sz="2400" dirty="0" err="1" smtClean="0">
                <a:latin typeface="Arial Black" charset="0"/>
              </a:rPr>
              <a:t>challenge</a:t>
            </a:r>
            <a:r>
              <a:rPr lang="es-ES_tradnl" altLang="ja-JP" sz="2400" dirty="0" smtClean="0">
                <a:latin typeface="Arial"/>
              </a:rPr>
              <a:t>”</a:t>
            </a:r>
            <a:r>
              <a:rPr lang="es-ES_tradnl" sz="2400" dirty="0" smtClean="0">
                <a:latin typeface="Arial Black" charset="0"/>
              </a:rPr>
              <a:t>): </a:t>
            </a:r>
          </a:p>
          <a:p>
            <a:pPr algn="ctr"/>
            <a:r>
              <a:rPr lang="es-ES_tradnl" sz="2400" dirty="0" smtClean="0">
                <a:latin typeface="Arial Black" charset="0"/>
              </a:rPr>
              <a:t>¿puedes articular la palabra siguiente</a:t>
            </a:r>
          </a:p>
          <a:p>
            <a:pPr algn="ctr"/>
            <a:r>
              <a:rPr lang="es-ES_tradnl" sz="2400" dirty="0" smtClean="0">
                <a:latin typeface="Arial Black" charset="0"/>
              </a:rPr>
              <a:t/>
            </a:r>
            <a:br>
              <a:rPr lang="es-ES_tradnl" sz="2400" dirty="0" smtClean="0">
                <a:latin typeface="Arial Black" charset="0"/>
              </a:rPr>
            </a:br>
            <a:r>
              <a:rPr lang="es-ES_tradnl" sz="4600" dirty="0" smtClean="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s-ES_tradnl" sz="4600" dirty="0" smtClean="0">
                <a:solidFill>
                  <a:srgbClr val="ED181E"/>
                </a:solidFill>
                <a:latin typeface="Arial Black" charset="0"/>
              </a:rPr>
              <a:t>?</a:t>
            </a:r>
          </a:p>
          <a:p>
            <a:pPr algn="ctr"/>
            <a:endParaRPr lang="es-ES_tradnl" sz="4600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r>
              <a:rPr lang="es-ES_tradnl" dirty="0" smtClean="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s-ES_tradnl" dirty="0" smtClean="0">
                <a:solidFill>
                  <a:srgbClr val="ED181E"/>
                </a:solidFill>
                <a:latin typeface="Arial Black" charset="0"/>
              </a:rPr>
            </a:br>
            <a:r>
              <a:rPr lang="es-ES_tradnl" sz="800" dirty="0" smtClean="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s-ES_tradnl" sz="800" dirty="0" smtClean="0">
                <a:solidFill>
                  <a:srgbClr val="ED181E"/>
                </a:solidFill>
                <a:latin typeface="Arial Black" charset="0"/>
              </a:rPr>
            </a:br>
            <a:r>
              <a:rPr lang="es-ES_tradnl" dirty="0" smtClean="0">
                <a:solidFill>
                  <a:srgbClr val="ED181E"/>
                </a:solidFill>
                <a:latin typeface="Arial Black" charset="0"/>
              </a:rPr>
              <a:t>(difícil aun para nativos bilingües)</a:t>
            </a:r>
          </a:p>
          <a:p>
            <a:pPr algn="ctr"/>
            <a:endParaRPr lang="es-ES_tradnl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s-ES_tradnl" dirty="0" smtClean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s-ES_tradnl" dirty="0">
              <a:latin typeface="Arial Black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-381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8800" dirty="0" err="1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c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í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4417" y="24765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Arial Black"/>
              </a:rPr>
              <a:t>¡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Ojo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!</a:t>
            </a:r>
          </a:p>
          <a:p>
            <a:pPr algn="ctr"/>
            <a:endParaRPr lang="en-US" sz="2800" dirty="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Arial Black"/>
              </a:rPr>
              <a:t>¡No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lleva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 el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acento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aquí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!</a:t>
            </a: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1101217" y="14097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472694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 dirty="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 flipH="1">
            <a:off x="4073017" y="16383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3657600" y="1143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 flipH="1">
            <a:off x="5063617" y="15621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2625217" y="13335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2549017" y="24765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Arial Black" charset="0"/>
              </a:rPr>
              <a:t>acento</a:t>
            </a:r>
            <a:endParaRPr lang="en-US" sz="3600" dirty="0">
              <a:solidFill>
                <a:schemeClr val="accent1"/>
              </a:solidFill>
              <a:latin typeface="Arial Black" charset="0"/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2895600" y="41529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  <p:extLst>
      <p:ext uri="{BB962C8B-B14F-4D97-AF65-F5344CB8AC3E}">
        <p14:creationId xmlns:p14="http://schemas.microsoft.com/office/powerpoint/2010/main" val="28554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utoUpdateAnimBg="0"/>
      <p:bldP spid="15" grpId="0" animBg="1" autoUpdateAnimBg="0"/>
      <p:bldP spid="16" grpId="0" animBg="1" autoUpdateAnimBg="0"/>
      <p:bldP spid="17" grpId="0" animBg="1"/>
      <p:bldP spid="18" grpId="0" animBg="1" autoUpdateAnimBg="0"/>
      <p:bldP spid="19" grpId="0" build="p" autoUpdateAnimBg="0" advAuto="0"/>
      <p:bldP spid="20" grpId="0" animBg="1"/>
      <p:bldP spid="21" grpId="0" animBg="1"/>
      <p:bldP spid="22" grpId="0" animBg="1"/>
      <p:bldP spid="23" grpId="0" animBg="1"/>
      <p:bldP spid="24" grpId="0" animBg="1" autoUpdateAnimBg="0"/>
      <p:bldP spid="25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981200" y="1803380"/>
            <a:ext cx="5181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_tradnl" sz="5400" dirty="0" smtClean="0">
                <a:latin typeface="Arial Black" charset="0"/>
              </a:rPr>
              <a:t>Cort</a:t>
            </a:r>
            <a:r>
              <a:rPr lang="es-ES_tradnl" sz="5400" dirty="0" smtClean="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s-ES_tradnl" sz="5400" dirty="0" smtClean="0">
                <a:latin typeface="Arial Black" charset="0"/>
              </a:rPr>
              <a:t>sí</a:t>
            </a:r>
            <a:r>
              <a:rPr lang="es-ES_tradnl" sz="5400" dirty="0" smtClean="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s-ES_tradnl" sz="5400" dirty="0" smtClean="0">
                <a:latin typeface="Arial Black" charset="0"/>
              </a:rPr>
              <a:t> de boc</a:t>
            </a:r>
            <a:r>
              <a:rPr lang="es-ES_tradnl" sz="5400" dirty="0" smtClean="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s-ES_tradnl" sz="5400" dirty="0" smtClean="0">
                <a:latin typeface="Arial Black" charset="0"/>
              </a:rPr>
              <a:t>, mucho vale y poco cuest</a:t>
            </a:r>
            <a:r>
              <a:rPr lang="es-ES_tradnl" sz="5400" dirty="0" smtClean="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s-ES_tradnl" sz="5400" dirty="0" smtClean="0">
                <a:latin typeface="Arial Black" charset="0"/>
              </a:rPr>
              <a:t>.</a:t>
            </a:r>
            <a:r>
              <a:rPr lang="es-ES_tradnl" sz="4400" dirty="0" smtClean="0">
                <a:latin typeface="Arial Black" charset="0"/>
              </a:rPr>
              <a:t> </a:t>
            </a:r>
            <a:endParaRPr lang="es-ES_tradnl" sz="4400" dirty="0">
              <a:latin typeface="Arial Black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es-ES_tradnl" dirty="0" smtClean="0">
              <a:latin typeface="Arial Black" charset="0"/>
            </a:endParaRPr>
          </a:p>
          <a:p>
            <a:pPr algn="ctr"/>
            <a:r>
              <a:rPr lang="es-ES_tradnl" sz="3600" dirty="0" smtClean="0">
                <a:latin typeface="Arial Black" charset="0"/>
              </a:rPr>
              <a:t>¿Puedes articular este dicho </a:t>
            </a:r>
            <a:br>
              <a:rPr lang="es-ES_tradnl" sz="3600" dirty="0" smtClean="0">
                <a:latin typeface="Arial Black" charset="0"/>
              </a:rPr>
            </a:br>
            <a:r>
              <a:rPr lang="es-ES_tradnl" sz="3600" dirty="0" smtClean="0">
                <a:latin typeface="Arial Black" charset="0"/>
              </a:rPr>
              <a:t>sin acento?</a:t>
            </a:r>
            <a:endParaRPr lang="es-ES_tradnl" sz="3600" dirty="0">
              <a:solidFill>
                <a:srgbClr val="ED181E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3581400" cy="5724000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Arial Black" charset="0"/>
              </a:rPr>
              <a:t>Otro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 smtClean="0">
                <a:latin typeface="Arial Black" charset="0"/>
              </a:rPr>
              <a:t>reto</a:t>
            </a:r>
            <a:r>
              <a:rPr lang="en-US" sz="3600" dirty="0" smtClean="0">
                <a:latin typeface="Arial Black" charset="0"/>
              </a:rPr>
              <a:t>:</a:t>
            </a:r>
          </a:p>
          <a:p>
            <a:pPr algn="ctr"/>
            <a:r>
              <a:rPr lang="en-US" sz="3600" dirty="0" smtClean="0">
                <a:latin typeface="Arial Black" charset="0"/>
              </a:rPr>
              <a:t> </a:t>
            </a:r>
            <a:endParaRPr lang="en-US" sz="3600" dirty="0">
              <a:latin typeface="Arial Black" charset="0"/>
            </a:endParaRPr>
          </a:p>
          <a:p>
            <a:pPr algn="ctr"/>
            <a:r>
              <a:rPr lang="en-US" sz="3600" dirty="0" smtClean="0">
                <a:latin typeface="Arial Black" charset="0"/>
              </a:rPr>
              <a:t>¿</a:t>
            </a:r>
            <a:r>
              <a:rPr lang="en-US" sz="3600" dirty="0" err="1" smtClean="0">
                <a:latin typeface="Arial Black" charset="0"/>
              </a:rPr>
              <a:t>puedes</a:t>
            </a:r>
            <a:r>
              <a:rPr lang="en-US" sz="3600" dirty="0" smtClean="0">
                <a:latin typeface="Arial Black" charset="0"/>
              </a:rPr>
              <a:t> articular </a:t>
            </a:r>
            <a:r>
              <a:rPr lang="en-US" sz="3600" dirty="0" err="1">
                <a:latin typeface="Arial Black" charset="0"/>
              </a:rPr>
              <a:t>esta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>
                <a:latin typeface="Arial Black" charset="0"/>
              </a:rPr>
              <a:t>palabra</a:t>
            </a:r>
            <a:r>
              <a:rPr lang="en-US" sz="3600" dirty="0">
                <a:latin typeface="Arial Black" charset="0"/>
              </a:rPr>
              <a:t> </a:t>
            </a:r>
            <a:endParaRPr lang="en-US" sz="3600" dirty="0" smtClean="0">
              <a:latin typeface="Arial Black" charset="0"/>
            </a:endParaRPr>
          </a:p>
          <a:p>
            <a:pPr algn="ctr"/>
            <a:endParaRPr lang="en-US" sz="3600" dirty="0">
              <a:latin typeface="Arial Black" charset="0"/>
            </a:endParaRPr>
          </a:p>
          <a:p>
            <a:pPr algn="ctr"/>
            <a:r>
              <a:rPr lang="en-US" sz="4400" dirty="0">
                <a:latin typeface="Arial Black" charset="0"/>
              </a:rPr>
              <a:t>sin </a:t>
            </a:r>
            <a:r>
              <a:rPr lang="en-US" sz="4400" dirty="0" err="1">
                <a:latin typeface="Arial Black" charset="0"/>
              </a:rPr>
              <a:t>acento</a:t>
            </a:r>
            <a:r>
              <a:rPr lang="en-US" sz="6600" dirty="0" smtClean="0">
                <a:solidFill>
                  <a:srgbClr val="ED181E"/>
                </a:solidFill>
                <a:latin typeface="Arial Black" charset="0"/>
              </a:rPr>
              <a:t>?</a:t>
            </a:r>
          </a:p>
          <a:p>
            <a:pPr algn="ctr"/>
            <a:endParaRPr lang="en-US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 dirty="0">
              <a:latin typeface="Arial Black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1257300"/>
            <a:ext cx="4912828" cy="353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715000" y="3009901"/>
            <a:ext cx="1676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934200" y="4152901"/>
            <a:ext cx="17526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810000" y="2781301"/>
            <a:ext cx="18288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Algunas estrategias </a:t>
            </a:r>
          </a:p>
          <a:p>
            <a:pPr algn="ctr"/>
            <a:r>
              <a:rPr lang="es-ES_tradnl" sz="5000" dirty="0" smtClean="0"/>
              <a:t>para mejorar la pronunciación</a:t>
            </a:r>
            <a:endParaRPr lang="es-ES_tradnl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705100"/>
            <a:ext cx="777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Usar el espejo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Hacer grabaciones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Hablar lentamente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Buscar un modelo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Cantar</a:t>
            </a:r>
          </a:p>
        </p:txBody>
      </p:sp>
    </p:spTree>
    <p:extLst>
      <p:ext uri="{BB962C8B-B14F-4D97-AF65-F5344CB8AC3E}">
        <p14:creationId xmlns:p14="http://schemas.microsoft.com/office/powerpoint/2010/main" val="3246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¡Gracias por venir!</a:t>
            </a:r>
            <a:endParaRPr lang="es-ES_tradnl" sz="6600" dirty="0"/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304801" y="3238500"/>
            <a:ext cx="85428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sz="4000" noProof="1">
                <a:cs typeface="+mn-cs"/>
              </a:rPr>
              <a:t>Gracias por abstenerse de ...</a:t>
            </a:r>
            <a:endParaRPr sz="4000" i="1" noProof="1">
              <a:cs typeface="+mn-cs"/>
            </a:endParaRPr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21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1625"/>
            <a:ext cx="26670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2" y="1"/>
            <a:ext cx="443117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sz="7200" noProof="1">
                <a:solidFill>
                  <a:schemeClr val="bg1"/>
                </a:solidFill>
                <a:cs typeface="+mn-cs"/>
              </a:rPr>
              <a:t>En clase …</a:t>
            </a:r>
            <a:endParaRPr lang="en-US" sz="72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3352802" y="4762501"/>
            <a:ext cx="16981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+mn-cs"/>
              </a:rPr>
              <a:t>Texting etc.</a:t>
            </a:r>
          </a:p>
        </p:txBody>
      </p:sp>
    </p:spTree>
    <p:extLst>
      <p:ext uri="{BB962C8B-B14F-4D97-AF65-F5344CB8AC3E}">
        <p14:creationId xmlns:p14="http://schemas.microsoft.com/office/powerpoint/2010/main" val="17974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Referencias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 smtClean="0"/>
              <a:t>Schwegler</a:t>
            </a:r>
            <a:r>
              <a:rPr lang="es-ES_tradnl" sz="2000" dirty="0" smtClean="0"/>
              <a:t>, A. (2013). Clínica de pronunciación. </a:t>
            </a:r>
            <a:r>
              <a:rPr lang="es-ES_tradnl" sz="2000" dirty="0" err="1" smtClean="0"/>
              <a:t>Middlebury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College</a:t>
            </a:r>
            <a:r>
              <a:rPr lang="es-ES_tradnl" sz="2000" dirty="0" smtClean="0"/>
              <a:t>. 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2405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7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¿Por qué estamos aquí?</a:t>
            </a:r>
            <a:endParaRPr lang="es-ES_tradnl" sz="6600" dirty="0"/>
          </a:p>
        </p:txBody>
      </p:sp>
      <p:pic>
        <p:nvPicPr>
          <p:cNvPr id="4" name="Picture 3" descr="pensa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19325"/>
            <a:ext cx="5324475" cy="2847975"/>
          </a:xfrm>
          <a:prstGeom prst="rect">
            <a:avLst/>
          </a:prstGeom>
        </p:spPr>
      </p:pic>
      <p:pic>
        <p:nvPicPr>
          <p:cNvPr id="5" name="Picture 4" descr="confundid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866900"/>
            <a:ext cx="4254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0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100"/>
            <a:ext cx="91440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Por</a:t>
            </a:r>
            <a:r>
              <a:rPr lang="en-US" sz="44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qué</a:t>
            </a:r>
            <a:r>
              <a:rPr lang="en-US" sz="440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estudiar</a:t>
            </a:r>
            <a:r>
              <a:rPr lang="en-US" sz="4400" dirty="0">
                <a:solidFill>
                  <a:schemeClr val="bg1"/>
                </a:solidFill>
                <a:latin typeface="Arial Black"/>
                <a:cs typeface="Arial Black"/>
              </a:rPr>
              <a:t> la 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fonética</a:t>
            </a:r>
            <a:r>
              <a:rPr lang="en-US" sz="4400" dirty="0" smtClean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  <a:endParaRPr lang="en-US" sz="4400" dirty="0"/>
          </a:p>
        </p:txBody>
      </p:sp>
      <p:pic>
        <p:nvPicPr>
          <p:cNvPr id="4" name="Why study FONETIICA copy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 <a:ext cx="6104468" cy="36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>
                <a:solidFill>
                  <a:srgbClr val="FF0000"/>
                </a:solidFill>
                <a:latin typeface="Arial"/>
                <a:cs typeface="Arial"/>
              </a:rPr>
              <a:t>  Meta:</a:t>
            </a:r>
            <a:endParaRPr lang="es-ES_tradnl" sz="3000" dirty="0">
              <a:latin typeface="Arial"/>
              <a:cs typeface="Arial"/>
            </a:endParaRPr>
          </a:p>
        </p:txBody>
      </p:sp>
      <p:pic>
        <p:nvPicPr>
          <p:cNvPr id="4" name="Picture 3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257300"/>
            <a:ext cx="5680586" cy="346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6863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600" dirty="0" smtClean="0">
                <a:latin typeface="Arial"/>
                <a:cs typeface="Arial"/>
              </a:rPr>
              <a:t>Sacar </a:t>
            </a:r>
            <a:r>
              <a:rPr lang="es-ES_tradnl" sz="5600" dirty="0">
                <a:latin typeface="Arial"/>
                <a:cs typeface="Arial"/>
              </a:rPr>
              <a:t>el acento </a:t>
            </a:r>
            <a:r>
              <a:rPr lang="es-ES_tradnl" sz="5600" dirty="0" smtClean="0">
                <a:latin typeface="Arial"/>
                <a:cs typeface="Arial"/>
              </a:rPr>
              <a:t>extranjero</a:t>
            </a:r>
            <a:endParaRPr lang="es-ES_tradnl" sz="5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11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0200" y="835104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Trabajo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2130504"/>
            <a:ext cx="37338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Práctica</a:t>
            </a:r>
            <a:endParaRPr lang="es-ES_tradnl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5410200" y="35433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Paciencia</a:t>
            </a:r>
            <a:endParaRPr lang="es-ES_tradnl" sz="6600" dirty="0"/>
          </a:p>
        </p:txBody>
      </p:sp>
      <p:pic>
        <p:nvPicPr>
          <p:cNvPr id="5" name="Picture 4" descr="trabaj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8"/>
          <a:stretch/>
        </p:blipFill>
        <p:spPr>
          <a:xfrm>
            <a:off x="990600" y="1257300"/>
            <a:ext cx="3352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443</Words>
  <Application>Microsoft Macintosh PowerPoint</Application>
  <PresentationFormat>On-screen Show (16:10)</PresentationFormat>
  <Paragraphs>151</Paragraphs>
  <Slides>50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Books 16x9</vt:lpstr>
      <vt:lpstr>Clínica de pronunciación:  Sesión 1</vt:lpstr>
      <vt:lpstr>Clínica de  pronunciación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2014-08-03T17:51:22Z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